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DE1"/>
    <a:srgbClr val="472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5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0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8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2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4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0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6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1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477BB-ED55-4915-893E-F80F5B76F020}" type="datetimeFigureOut">
              <a:rPr lang="en-US" smtClean="0"/>
              <a:t>3/31/2017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6C47-FB89-486E-AB70-C3CCA0272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8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4519312"/>
          </a:xfrm>
        </p:spPr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Money Matters</a:t>
            </a:r>
            <a:br>
              <a:rPr lang="en-US" dirty="0" smtClean="0">
                <a:solidFill>
                  <a:srgbClr val="F3EDE1"/>
                </a:solidFill>
                <a:latin typeface="+mn-lt"/>
              </a:rPr>
            </a:br>
            <a:r>
              <a:rPr lang="en-US" dirty="0">
                <a:solidFill>
                  <a:srgbClr val="F3EDE1"/>
                </a:solidFill>
                <a:latin typeface="+mn-lt"/>
              </a:rPr>
              <a:t/>
            </a:r>
            <a:br>
              <a:rPr lang="en-US" dirty="0">
                <a:solidFill>
                  <a:srgbClr val="F3EDE1"/>
                </a:solidFill>
                <a:latin typeface="+mn-lt"/>
              </a:rPr>
            </a:br>
            <a:r>
              <a:rPr lang="en-US" sz="5400" dirty="0" smtClean="0">
                <a:solidFill>
                  <a:srgbClr val="F3EDE1"/>
                </a:solidFill>
                <a:latin typeface="+mn-lt"/>
              </a:rPr>
              <a:t>Student Business Services</a:t>
            </a:r>
            <a:br>
              <a:rPr lang="en-US" sz="5400" dirty="0" smtClean="0">
                <a:solidFill>
                  <a:srgbClr val="F3EDE1"/>
                </a:solidFill>
                <a:latin typeface="+mn-lt"/>
              </a:rPr>
            </a:br>
            <a:r>
              <a:rPr lang="en-US" sz="5400" dirty="0">
                <a:solidFill>
                  <a:srgbClr val="F3EDE1"/>
                </a:solidFill>
                <a:latin typeface="+mn-lt"/>
              </a:rPr>
              <a:t/>
            </a:r>
            <a:br>
              <a:rPr lang="en-US" sz="5400" dirty="0">
                <a:solidFill>
                  <a:srgbClr val="F3EDE1"/>
                </a:solidFill>
                <a:latin typeface="+mn-lt"/>
              </a:rPr>
            </a:br>
            <a:r>
              <a:rPr lang="en-US" sz="5400" dirty="0" smtClean="0">
                <a:solidFill>
                  <a:srgbClr val="F3EDE1"/>
                </a:solidFill>
                <a:latin typeface="+mn-lt"/>
              </a:rPr>
              <a:t>Orientation 2017</a:t>
            </a:r>
            <a:endParaRPr lang="en-US" sz="5400" dirty="0">
              <a:solidFill>
                <a:srgbClr val="F3EDE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089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</a:rPr>
              <a:t>Our Contact Information</a:t>
            </a:r>
            <a:endParaRPr lang="en-US" dirty="0">
              <a:solidFill>
                <a:srgbClr val="F3EDE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690689"/>
            <a:ext cx="3319258" cy="4408186"/>
          </a:xfrm>
        </p:spPr>
      </p:pic>
      <p:sp>
        <p:nvSpPr>
          <p:cNvPr id="5" name="TextBox 4"/>
          <p:cNvSpPr txBox="1"/>
          <p:nvPr/>
        </p:nvSpPr>
        <p:spPr>
          <a:xfrm>
            <a:off x="4083650" y="2441187"/>
            <a:ext cx="49395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3EDE1"/>
                </a:solidFill>
              </a:rPr>
              <a:t>Mailing Address:</a:t>
            </a:r>
            <a:r>
              <a:rPr lang="en-US" dirty="0" smtClean="0">
                <a:solidFill>
                  <a:srgbClr val="F3EDE1"/>
                </a:solidFill>
              </a:rPr>
              <a:t>	Student Business Services</a:t>
            </a:r>
          </a:p>
          <a:p>
            <a:r>
              <a:rPr lang="en-US" dirty="0">
                <a:solidFill>
                  <a:srgbClr val="F3EDE1"/>
                </a:solidFill>
              </a:rPr>
              <a:t>	</a:t>
            </a:r>
            <a:r>
              <a:rPr lang="en-US" dirty="0" smtClean="0">
                <a:solidFill>
                  <a:srgbClr val="F3EDE1"/>
                </a:solidFill>
              </a:rPr>
              <a:t>			1500 University Center A</a:t>
            </a:r>
          </a:p>
          <a:p>
            <a:r>
              <a:rPr lang="en-US" dirty="0">
                <a:solidFill>
                  <a:srgbClr val="F3EDE1"/>
                </a:solidFill>
              </a:rPr>
              <a:t>	</a:t>
            </a:r>
            <a:r>
              <a:rPr lang="en-US" dirty="0" smtClean="0">
                <a:solidFill>
                  <a:srgbClr val="F3EDE1"/>
                </a:solidFill>
              </a:rPr>
              <a:t>			Tallahassee, FL 32306-2394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b="1" dirty="0" smtClean="0">
                <a:solidFill>
                  <a:srgbClr val="F3EDE1"/>
                </a:solidFill>
              </a:rPr>
              <a:t>Telephone:</a:t>
            </a:r>
            <a:r>
              <a:rPr lang="en-US" dirty="0" smtClean="0">
                <a:solidFill>
                  <a:srgbClr val="F3EDE1"/>
                </a:solidFill>
              </a:rPr>
              <a:t>		(850)644-9452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b="1" dirty="0" smtClean="0">
                <a:solidFill>
                  <a:srgbClr val="F3EDE1"/>
                </a:solidFill>
              </a:rPr>
              <a:t>Fax:	</a:t>
            </a:r>
            <a:r>
              <a:rPr lang="en-US" dirty="0" smtClean="0">
                <a:solidFill>
                  <a:srgbClr val="F3EDE1"/>
                </a:solidFill>
              </a:rPr>
              <a:t>			(850)644-5142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b="1" dirty="0" smtClean="0">
                <a:solidFill>
                  <a:srgbClr val="F3EDE1"/>
                </a:solidFill>
              </a:rPr>
              <a:t>Email:</a:t>
            </a:r>
            <a:r>
              <a:rPr lang="en-US" dirty="0" smtClean="0">
                <a:solidFill>
                  <a:srgbClr val="F3EDE1"/>
                </a:solidFill>
              </a:rPr>
              <a:t>			studentbusiness@fsu.edu </a:t>
            </a:r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6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What does SBS do?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3EDE1"/>
                </a:solidFill>
              </a:rPr>
              <a:t>Collect on behalf of the University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Assess Tuition and Fees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Process Financial Aid and Refunds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Process Florida Prepaid and Third Party Billings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Provide yearly tax information</a:t>
            </a:r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38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What might I be charged at FSU?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8650" y="1794294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Tuition and Fees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8650" y="4224068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Parking Citations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28649" y="3009181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8649" y="5438955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 Fines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334109" y="1794293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Clinic Visits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334109" y="3009180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Meal Plans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34109" y="4224068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Bookstore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334108" y="5438955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Transcripts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039569" y="1794293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Late Fees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39569" y="3009179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International Programs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39568" y="4224065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Lost/Damaged Materials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039568" y="5401571"/>
            <a:ext cx="2475781" cy="9834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Housing / 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23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Tuition Assessment / Rates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9177" y="4528868"/>
            <a:ext cx="87040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3EDE1"/>
                </a:solidFill>
              </a:rPr>
              <a:t>Tuition is typically assessed one month out from the start of a term</a:t>
            </a:r>
          </a:p>
          <a:p>
            <a:endParaRPr lang="en-US" sz="2400" dirty="0">
              <a:solidFill>
                <a:srgbClr val="F3EDE1"/>
              </a:solidFill>
            </a:endParaRPr>
          </a:p>
          <a:p>
            <a:r>
              <a:rPr lang="en-US" sz="2400" dirty="0" smtClean="0">
                <a:solidFill>
                  <a:srgbClr val="F3EDE1"/>
                </a:solidFill>
              </a:rPr>
              <a:t>Tuition is due by the end of the second week of the semester</a:t>
            </a:r>
          </a:p>
          <a:p>
            <a:endParaRPr lang="en-US" sz="2400" dirty="0">
              <a:solidFill>
                <a:srgbClr val="F3EDE1"/>
              </a:solidFill>
            </a:endParaRPr>
          </a:p>
          <a:p>
            <a:r>
              <a:rPr lang="en-US" sz="2400" dirty="0" smtClean="0">
                <a:solidFill>
                  <a:srgbClr val="F3EDE1"/>
                </a:solidFill>
              </a:rPr>
              <a:t>Tuition is assessed per credit hour, not per course</a:t>
            </a:r>
            <a:endParaRPr lang="en-US" sz="2400" dirty="0">
              <a:solidFill>
                <a:srgbClr val="F3EDE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998568"/>
              </p:ext>
            </p:extLst>
          </p:nvPr>
        </p:nvGraphicFramePr>
        <p:xfrm>
          <a:off x="1524000" y="1690689"/>
          <a:ext cx="6096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841716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In-State</a:t>
                      </a:r>
                    </a:p>
                    <a:p>
                      <a:pPr algn="ctr"/>
                      <a:r>
                        <a:rPr lang="en-US" dirty="0" smtClean="0"/>
                        <a:t>Undergraduate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3477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$215.55</a:t>
                      </a:r>
                    </a:p>
                    <a:p>
                      <a:pPr algn="ctr"/>
                      <a:r>
                        <a:rPr lang="en-US" dirty="0" smtClean="0"/>
                        <a:t>Per</a:t>
                      </a:r>
                      <a:r>
                        <a:rPr lang="en-US" baseline="0" dirty="0" smtClean="0"/>
                        <a:t> credit</a:t>
                      </a:r>
                      <a:endParaRPr lang="en-US" dirty="0"/>
                    </a:p>
                  </a:txBody>
                  <a:tcPr>
                    <a:solidFill>
                      <a:srgbClr val="F3E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450523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89421"/>
              </p:ext>
            </p:extLst>
          </p:nvPr>
        </p:nvGraphicFramePr>
        <p:xfrm>
          <a:off x="1524000" y="3109778"/>
          <a:ext cx="6096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8417166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Out-of-State</a:t>
                      </a:r>
                    </a:p>
                    <a:p>
                      <a:pPr algn="ctr"/>
                      <a:r>
                        <a:rPr lang="en-US" dirty="0" smtClean="0"/>
                        <a:t>Undergraduate</a:t>
                      </a:r>
                      <a:r>
                        <a:rPr lang="en-US" baseline="0" dirty="0" smtClean="0"/>
                        <a:t> Rate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3477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$721.10</a:t>
                      </a:r>
                    </a:p>
                    <a:p>
                      <a:pPr algn="ctr"/>
                      <a:r>
                        <a:rPr lang="en-US" dirty="0" smtClean="0"/>
                        <a:t>Per</a:t>
                      </a:r>
                      <a:r>
                        <a:rPr lang="en-US" baseline="0" dirty="0" smtClean="0"/>
                        <a:t> credit</a:t>
                      </a:r>
                      <a:endParaRPr lang="en-US" dirty="0"/>
                    </a:p>
                  </a:txBody>
                  <a:tcPr>
                    <a:solidFill>
                      <a:srgbClr val="F3ED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4505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811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Invoicing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3EDE1"/>
                </a:solidFill>
              </a:rPr>
              <a:t>FSU does not mail paper invoices until you have separated from the University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Students receive an email each Saturday morning to their campus email address notifying them of a balance</a:t>
            </a:r>
          </a:p>
          <a:p>
            <a:endParaRPr lang="en-US" dirty="0" smtClean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Online account statements are available 24/7 on </a:t>
            </a:r>
            <a:r>
              <a:rPr lang="en-US" dirty="0" err="1" smtClean="0">
                <a:solidFill>
                  <a:srgbClr val="F3EDE1"/>
                </a:solidFill>
              </a:rPr>
              <a:t>MyFSU</a:t>
            </a:r>
            <a:endParaRPr lang="en-US" dirty="0" smtClean="0">
              <a:solidFill>
                <a:srgbClr val="F3EDE1"/>
              </a:solidFill>
            </a:endParaRP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We recommend that you check your account once per week</a:t>
            </a:r>
            <a:endParaRPr lang="en-US" dirty="0">
              <a:solidFill>
                <a:srgbClr val="F3EDE1"/>
              </a:solidFill>
            </a:endParaRPr>
          </a:p>
          <a:p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07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Consequences of Paying Late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4"/>
            <a:ext cx="8360075" cy="483396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3EDE1"/>
                </a:solidFill>
              </a:rPr>
              <a:t>Tuition:</a:t>
            </a:r>
          </a:p>
          <a:p>
            <a:pPr lvl="2"/>
            <a:r>
              <a:rPr lang="en-US" dirty="0" smtClean="0">
                <a:solidFill>
                  <a:srgbClr val="F3EDE1"/>
                </a:solidFill>
              </a:rPr>
              <a:t>$100 Late Payment Fee</a:t>
            </a:r>
          </a:p>
          <a:p>
            <a:pPr lvl="2"/>
            <a:r>
              <a:rPr lang="en-US" dirty="0" smtClean="0">
                <a:solidFill>
                  <a:srgbClr val="F3EDE1"/>
                </a:solidFill>
              </a:rPr>
              <a:t>Cancellation of class schedule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Parking / Housing:</a:t>
            </a:r>
          </a:p>
          <a:p>
            <a:pPr lvl="2"/>
            <a:r>
              <a:rPr lang="en-US" dirty="0" smtClean="0">
                <a:solidFill>
                  <a:srgbClr val="F3EDE1"/>
                </a:solidFill>
              </a:rPr>
              <a:t>Late Fees</a:t>
            </a:r>
            <a:endParaRPr lang="en-US" dirty="0">
              <a:solidFill>
                <a:srgbClr val="F3EDE1"/>
              </a:solidFill>
            </a:endParaRPr>
          </a:p>
          <a:p>
            <a:endParaRPr lang="en-US" dirty="0" smtClean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Balance &gt; $500</a:t>
            </a:r>
          </a:p>
          <a:p>
            <a:pPr lvl="2"/>
            <a:r>
              <a:rPr lang="en-US" dirty="0" smtClean="0">
                <a:solidFill>
                  <a:srgbClr val="F3EDE1"/>
                </a:solidFill>
              </a:rPr>
              <a:t>Holds on registration, transcripts, and diplomas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Balance &lt; $500</a:t>
            </a:r>
          </a:p>
          <a:p>
            <a:pPr lvl="2"/>
            <a:r>
              <a:rPr lang="en-US" dirty="0" smtClean="0">
                <a:solidFill>
                  <a:srgbClr val="F3EDE1"/>
                </a:solidFill>
              </a:rPr>
              <a:t>Holds on transcripts and diplomas</a:t>
            </a:r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6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Payment Options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8308316" cy="496890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3EDE1"/>
                </a:solidFill>
              </a:rPr>
              <a:t>Financial Aid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Disbursements occur prior to the start of term, at the start of term, and each Tuesday and Thursday following</a:t>
            </a:r>
          </a:p>
          <a:p>
            <a:r>
              <a:rPr lang="en-US" dirty="0" smtClean="0">
                <a:solidFill>
                  <a:srgbClr val="F3EDE1"/>
                </a:solidFill>
              </a:rPr>
              <a:t>Online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Credit Card &amp; </a:t>
            </a:r>
            <a:r>
              <a:rPr lang="en-US" dirty="0" err="1" smtClean="0">
                <a:solidFill>
                  <a:srgbClr val="F3EDE1"/>
                </a:solidFill>
              </a:rPr>
              <a:t>eCheck</a:t>
            </a:r>
            <a:endParaRPr lang="en-US" dirty="0" smtClean="0">
              <a:solidFill>
                <a:srgbClr val="F3EDE1"/>
              </a:solidFill>
            </a:endParaRP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2% service fee added to all credit card transactions</a:t>
            </a:r>
          </a:p>
          <a:p>
            <a:r>
              <a:rPr lang="en-US" dirty="0" smtClean="0">
                <a:solidFill>
                  <a:srgbClr val="F3EDE1"/>
                </a:solidFill>
              </a:rPr>
              <a:t>In Person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Monday – Friday 8:30am – 4:30pm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Cash, Check, Money Order, Cashier’s Check, </a:t>
            </a:r>
            <a:r>
              <a:rPr lang="en-US" dirty="0" err="1" smtClean="0">
                <a:solidFill>
                  <a:srgbClr val="F3EDE1"/>
                </a:solidFill>
              </a:rPr>
              <a:t>FSUCard</a:t>
            </a:r>
            <a:endParaRPr lang="en-US" dirty="0" smtClean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By Mail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Check or money order payable to FSU</a:t>
            </a:r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2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Alternative Payment Methods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3EDE1"/>
                </a:solidFill>
              </a:rPr>
              <a:t>Florida Prepaid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No proof of prepaid necessary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Check your benefits letter to determine your plan type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If plan purchased prior to 2007, differential fee is waived</a:t>
            </a:r>
          </a:p>
          <a:p>
            <a:endParaRPr lang="en-US" dirty="0" smtClean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529 / Investment / Savings Plans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Contact your plan provider for exact instructions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Typically, plans require an invoice from the institution before funds are released</a:t>
            </a:r>
          </a:p>
          <a:p>
            <a:endParaRPr lang="en-US" dirty="0" smtClean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VA Benefits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You will work with FSU’s Veteran’s Affairs office to certify your schedule and benefits</a:t>
            </a:r>
          </a:p>
          <a:p>
            <a:pPr lvl="1"/>
            <a:r>
              <a:rPr lang="en-US" dirty="0" smtClean="0">
                <a:solidFill>
                  <a:srgbClr val="F3EDE1"/>
                </a:solidFill>
              </a:rPr>
              <a:t>SBS will process your payment and coordinate any payment issues</a:t>
            </a:r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683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722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3EDE1"/>
                </a:solidFill>
                <a:latin typeface="+mn-lt"/>
              </a:rPr>
              <a:t>What do you need to do?</a:t>
            </a:r>
            <a:endParaRPr lang="en-US" dirty="0">
              <a:solidFill>
                <a:srgbClr val="F3EDE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7260"/>
            <a:ext cx="7886700" cy="4951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3EDE1"/>
                </a:solidFill>
              </a:rPr>
              <a:t>Sign the Student Financial Responsibility Agreement before you enroll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Provide us with bank account information for your refunds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Complete a “Title IV” authorization to allow your federal aid to pay for your charges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Delegate a user to speak to us on your behalf</a:t>
            </a:r>
          </a:p>
          <a:p>
            <a:endParaRPr lang="en-US" dirty="0">
              <a:solidFill>
                <a:srgbClr val="F3EDE1"/>
              </a:solidFill>
            </a:endParaRPr>
          </a:p>
          <a:p>
            <a:r>
              <a:rPr lang="en-US" dirty="0" smtClean="0">
                <a:solidFill>
                  <a:srgbClr val="F3EDE1"/>
                </a:solidFill>
              </a:rPr>
              <a:t>Make sure that you check your address and telephone information annually in case we need to get in touch with you</a:t>
            </a:r>
            <a:endParaRPr lang="en-US" dirty="0">
              <a:solidFill>
                <a:srgbClr val="F3ED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5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441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Money Matters  Student Business Services  Orientation 2017</vt:lpstr>
      <vt:lpstr>What does SBS do?</vt:lpstr>
      <vt:lpstr>What might I be charged at FSU?</vt:lpstr>
      <vt:lpstr>Tuition Assessment / Rates</vt:lpstr>
      <vt:lpstr>Invoicing</vt:lpstr>
      <vt:lpstr>Consequences of Paying Late</vt:lpstr>
      <vt:lpstr>Payment Options</vt:lpstr>
      <vt:lpstr>Alternative Payment Methods</vt:lpstr>
      <vt:lpstr>What do you need to do?</vt:lpstr>
      <vt:lpstr>Our Contact Information</vt:lpstr>
    </vt:vector>
  </TitlesOfParts>
  <Company>Florida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Money Matters  Student Business Services  Orientation 2017</dc:title>
  <dc:creator>Gilman Page</dc:creator>
  <cp:lastModifiedBy>BLAUER, DEREK</cp:lastModifiedBy>
  <cp:revision>5</cp:revision>
  <dcterms:created xsi:type="dcterms:W3CDTF">2017-03-21T19:51:43Z</dcterms:created>
  <dcterms:modified xsi:type="dcterms:W3CDTF">2017-03-31T21:18:30Z</dcterms:modified>
</cp:coreProperties>
</file>